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</p:sldIdLst>
  <p:sldSz cy="6858000" cx="12192000"/>
  <p:notesSz cx="6858000" cy="9144000"/>
  <p:embeddedFontLst>
    <p:embeddedFont>
      <p:font typeface="Proxima Nova"/>
      <p:regular r:id="rId103"/>
      <p:bold r:id="rId104"/>
      <p:italic r:id="rId105"/>
      <p:boldItalic r:id="rId106"/>
    </p:embeddedFont>
    <p:embeddedFont>
      <p:font typeface="Montserrat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1" roundtripDataSignature="AMtx7mgkcFM2cbwUTwgFEx5RW2/2ndo/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Montserrat-regular.fntdata"/><Relationship Id="rId106" Type="http://schemas.openxmlformats.org/officeDocument/2006/relationships/font" Target="fonts/ProximaNova-boldItalic.fntdata"/><Relationship Id="rId105" Type="http://schemas.openxmlformats.org/officeDocument/2006/relationships/font" Target="fonts/ProximaNova-italic.fntdata"/><Relationship Id="rId104" Type="http://schemas.openxmlformats.org/officeDocument/2006/relationships/font" Target="fonts/ProximaNova-bold.fntdata"/><Relationship Id="rId109" Type="http://schemas.openxmlformats.org/officeDocument/2006/relationships/font" Target="fonts/Montserrat-italic.fntdata"/><Relationship Id="rId108" Type="http://schemas.openxmlformats.org/officeDocument/2006/relationships/font" Target="fonts/Montserrat-bold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ProximaNova-regular.fntdata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11" Type="http://customschemas.google.com/relationships/presentationmetadata" Target="meta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e5c7e92c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e5c7e92c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e5c7e92c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e5c7e92c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9c0476d85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c9c0476d85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e5c7e92c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e5c7e92c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e5c7e92c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e5c7e92c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e5c7e92c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e5c7e92c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e5c7e92c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e5c7e92c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e5c7e92ce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e5c7e92ce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e5c7e92ce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e5c7e92ce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e5c7e92ce_0_14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e5c7e92ce_0_14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ebe4a4426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cebe4a4426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e5c7e92ce_0_14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e5c7e92ce_0_14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e5c7e92ce_0_3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ce5c7e92ce_0_3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e5c7e92c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e5c7e92c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e5c7e92ce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e5c7e92ce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e5c7e92ce_0_8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e5c7e92ce_0_8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e5c7e92ce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e5c7e92ce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e5c7e92ce_0_9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e5c7e92ce_0_9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e5c7e92ce_0_10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ce5c7e92ce_0_10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e5c7e92ce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e5c7e92ce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e9c477c6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e9c477c6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ebe4a4426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ebe4a4426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e5c7e92ce_0_10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e5c7e92ce_0_10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e5c7e92ce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e5c7e92ce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e5c7e92ce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e5c7e92ce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e5c7e92ce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e5c7e92ce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e5c7e92ce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e5c7e92ce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e5c7e92ce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e5c7e92ce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e5c7e92ce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e5c7e92ce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e9c477c66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e9c477c66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e9c477c6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e9c477c6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e5c7e92ce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e5c7e92ce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ebe4a4426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ebe4a4426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e5c7e92ce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e5c7e92ce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e5c7e92c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ce5c7e92c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e5c7e92ce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e5c7e92ce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e5c7e92ce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e5c7e92ce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e5c7e92c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e5c7e92c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e5c7e92ce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ce5c7e92ce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e5c7e92ce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e5c7e92ce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e5c7e92ce_0_1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ce5c7e92ce_0_1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e5c7e92ce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e5c7e92ce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e5c7e92ce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ce5c7e92ce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ebe4a442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ebe4a442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e5c7e92ce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ce5c7e92ce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e5c7e92ce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e5c7e92ce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e5c7e92ce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e5c7e92ce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e9c477c66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e9c477c66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e5c7e92ce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e5c7e92ce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e5c7e92ce_0_13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ce5c7e92ce_0_13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e5c7e92ce_0_1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ce5c7e92ce_0_13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e5c7e92ce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ce5c7e92ce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e5c7e92c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e5c7e92c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ce5c7e92ce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ce5c7e92ce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ebe4a442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ebe4a442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e5c7e92ce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e5c7e92ce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e5c7e92ce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e5c7e92ce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ce5c7e92ce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ce5c7e92ce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ce5c7e92ce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ce5c7e92ce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ce5c7e92ce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ce5c7e92ce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ce5c7e92ce_0_13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gce5c7e92ce_0_13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ce5c7e92ce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ce5c7e92ce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e5c7e92ce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ce5c7e92ce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ce5c7e92ce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ce5c7e92ce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ce5c7e92ce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ce5c7e92ce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7df174c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7df174c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ce5c7e92ce_0_13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gce5c7e92ce_0_1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e5c7e92ce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e5c7e92ce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ce5c7e92ce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ce5c7e92ce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ce5c7e92ce_0_14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gce5c7e92ce_0_14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ce5c7e92c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ce5c7e92c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e5c7e92c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e5c7e92c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ce5c7e92ce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ce5c7e92ce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ce5c7e92ce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ce5c7e92ce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ce5c7e92ce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ce5c7e92ce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ce5c7e92ce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ce5c7e92ce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e5c7e92ce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ce5c7e92ce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ce5c7e92ce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ce5c7e92ce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ce5c7e92ce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ce5c7e92ce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ce5c7e92ce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ce5c7e92ce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ce5c7e92ce_0_14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gce5c7e92ce_0_14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ce5c7e92ce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ce5c7e92ce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ce5c7e92ce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ce5c7e92ce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ce5c7e92ce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ce5c7e92ce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ce5c7e92ce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ce5c7e92ce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e5c7e92c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e5c7e92c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e5c7e92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e5c7e92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ce5c7e92ce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ce5c7e92ce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cebe4a4426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gcebe4a4426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e5c7e92ce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e5c7e92ce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ce5c7e92ce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ce5c7e92ce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e5c7e92ce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e5c7e92ce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ce5c7e92ce_0_14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9" name="Google Shape;829;gce5c7e92ce_0_14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ce5c7e92ce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ce5c7e92ce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a1c0b342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7a1c0b342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ce5c7e92ce_0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ce5c7e92ce_0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/>
          <p:nvPr>
            <p:ph idx="1" type="body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2" type="body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3" type="body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13" id="10" name="Google Shape;10;p10"/>
          <p:cNvPicPr preferRelativeResize="0"/>
          <p:nvPr/>
        </p:nvPicPr>
        <p:blipFill rotWithShape="1">
          <a:blip r:embed="rId2">
            <a:alphaModFix/>
          </a:blip>
          <a:srcRect b="0" l="0" r="82814" t="63472"/>
          <a:stretch/>
        </p:blipFill>
        <p:spPr>
          <a:xfrm>
            <a:off x="5486312" y="4920746"/>
            <a:ext cx="950811" cy="2079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" id="11" name="Google Shape;11;p10"/>
          <p:cNvPicPr preferRelativeResize="0"/>
          <p:nvPr/>
        </p:nvPicPr>
        <p:blipFill rotWithShape="1">
          <a:blip r:embed="rId3">
            <a:alphaModFix/>
          </a:blip>
          <a:srcRect b="26524" l="0" r="0" t="24338"/>
          <a:stretch/>
        </p:blipFill>
        <p:spPr>
          <a:xfrm>
            <a:off x="0" y="0"/>
            <a:ext cx="6858000" cy="3369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2" name="Google Shape;12;p10"/>
          <p:cNvPicPr preferRelativeResize="0"/>
          <p:nvPr/>
        </p:nvPicPr>
        <p:blipFill rotWithShape="1">
          <a:blip r:embed="rId4">
            <a:alphaModFix/>
          </a:blip>
          <a:srcRect b="65080" l="6718" r="38528" t="1"/>
          <a:stretch/>
        </p:blipFill>
        <p:spPr>
          <a:xfrm>
            <a:off x="9152238" y="4937473"/>
            <a:ext cx="3039763" cy="192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3.1 Ноутбук справа">
  <p:cSld name="Слайд №3.1 Ноутбук справа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72" name="Google Shape;72;p18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" name="Google Shape;74;p18"/>
          <p:cNvSpPr/>
          <p:nvPr/>
        </p:nvSpPr>
        <p:spPr>
          <a:xfrm>
            <a:off x="5208690" y="1511831"/>
            <a:ext cx="8515978" cy="49170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8"/>
          <p:cNvSpPr txBox="1"/>
          <p:nvPr>
            <p:ph idx="3" type="body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3.2 Ноутбук слева">
  <p:cSld name="Слайд №3.2 Ноутбук слева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9" name="Google Shape;79;p19"/>
          <p:cNvSpPr/>
          <p:nvPr/>
        </p:nvSpPr>
        <p:spPr>
          <a:xfrm>
            <a:off x="-1757206" y="1585488"/>
            <a:ext cx="8515978" cy="49170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81" name="Google Shape;81;p19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>
            <p:ph idx="3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4.1 Два столбца">
  <p:cSld name="Слайд №4.1 Два столбца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84" name="Google Shape;84;p20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6" name="Google Shape;86;p20"/>
          <p:cNvCxnSpPr/>
          <p:nvPr/>
        </p:nvCxnSpPr>
        <p:spPr>
          <a:xfrm flipH="1" rot="10800000">
            <a:off x="7425505" y="1648944"/>
            <a:ext cx="3421062" cy="42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20"/>
          <p:cNvSpPr txBox="1"/>
          <p:nvPr>
            <p:ph idx="2" type="body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3" type="body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4.2 Два столбца">
  <p:cSld name="Слайд №4.2 Два столбца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90" name="Google Shape;90;p21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92" name="Google Shape;92;p21"/>
          <p:cNvCxnSpPr/>
          <p:nvPr/>
        </p:nvCxnSpPr>
        <p:spPr>
          <a:xfrm flipH="1" rot="10800000">
            <a:off x="1120774" y="1648944"/>
            <a:ext cx="3421062" cy="42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3" type="body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 6.1 Отбивка вертикальная">
  <p:cSld name="Слайд № 6.1 Отбивка вертикальная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/>
          <p:nvPr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3"/>
          <p:cNvSpPr txBox="1"/>
          <p:nvPr>
            <p:ph idx="1" type="body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12"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34431" t="63472"/>
          <a:stretch/>
        </p:blipFill>
        <p:spPr>
          <a:xfrm>
            <a:off x="8564468" y="-29277"/>
            <a:ext cx="3627532" cy="20791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13" id="17" name="Google Shape;17;p13"/>
          <p:cNvPicPr preferRelativeResize="0"/>
          <p:nvPr/>
        </p:nvPicPr>
        <p:blipFill rotWithShape="1">
          <a:blip r:embed="rId2">
            <a:alphaModFix/>
          </a:blip>
          <a:srcRect b="0" l="0" r="82814" t="63472"/>
          <a:stretch/>
        </p:blipFill>
        <p:spPr>
          <a:xfrm>
            <a:off x="5486312" y="4920746"/>
            <a:ext cx="950811" cy="207915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3"/>
          <p:cNvSpPr txBox="1"/>
          <p:nvPr>
            <p:ph idx="2" type="body"/>
          </p:nvPr>
        </p:nvSpPr>
        <p:spPr>
          <a:xfrm>
            <a:off x="0" y="3622"/>
            <a:ext cx="6095999" cy="6877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21" name="Google Shape;21;p12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12"/>
          <p:cNvCxnSpPr/>
          <p:nvPr/>
        </p:nvCxnSpPr>
        <p:spPr>
          <a:xfrm>
            <a:off x="1121333" y="1544596"/>
            <a:ext cx="3420001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" name="Google Shape;24;p12"/>
          <p:cNvSpPr txBox="1"/>
          <p:nvPr>
            <p:ph idx="2" type="body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3" type="body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23332"/>
              </a:buClr>
              <a:buSzPts val="48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28" name="Google Shape;28;p15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15"/>
          <p:cNvCxnSpPr/>
          <p:nvPr/>
        </p:nvCxnSpPr>
        <p:spPr>
          <a:xfrm>
            <a:off x="1121333" y="1544596"/>
            <a:ext cx="3420001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idx="3" type="body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15"/>
          <p:cNvSpPr txBox="1"/>
          <p:nvPr>
            <p:ph idx="4" type="body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23332"/>
              </a:buClr>
              <a:buSzPts val="48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9c0476d85_0_5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gc9c0476d85_0_54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c9c0476d85_0_5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5 Контакты">
  <p:cSld name="Слайд №5 Контакты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1" name="Google Shape;4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0775" y="1525062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43" id="42" name="Google Shape;42;p11"/>
          <p:cNvPicPr preferRelativeResize="0"/>
          <p:nvPr/>
        </p:nvPicPr>
        <p:blipFill rotWithShape="1">
          <a:blip r:embed="rId3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/>
          <p:nvPr>
            <p:ph idx="4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4" name="Google Shape;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0775" y="2820321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0775" y="411558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>
            <p:ph idx="5" type="body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6" type="body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" id="48" name="Google Shape;48;p11"/>
          <p:cNvPicPr preferRelativeResize="0"/>
          <p:nvPr/>
        </p:nvPicPr>
        <p:blipFill rotWithShape="1">
          <a:blip r:embed="rId6">
            <a:alphaModFix/>
          </a:blip>
          <a:srcRect b="26524" l="0" r="0" t="24338"/>
          <a:stretch/>
        </p:blipFill>
        <p:spPr>
          <a:xfrm>
            <a:off x="8538594" y="5062836"/>
            <a:ext cx="3653406" cy="179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1 Разворот справа">
  <p:cSld name="Слайд №2.1 Разворот справа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53" name="Google Shape;53;p16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6"/>
          <p:cNvSpPr txBox="1"/>
          <p:nvPr>
            <p:ph idx="3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5" name="Google Shape;55;p16"/>
          <p:cNvCxnSpPr/>
          <p:nvPr/>
        </p:nvCxnSpPr>
        <p:spPr>
          <a:xfrm flipH="1" rot="10800000">
            <a:off x="1120775" y="1752695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6"/>
          <p:cNvCxnSpPr/>
          <p:nvPr/>
        </p:nvCxnSpPr>
        <p:spPr>
          <a:xfrm flipH="1" rot="10800000">
            <a:off x="1120775" y="6000677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6"/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0501905" y="1896521"/>
            <a:ext cx="272402" cy="27239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cap="flat" cmpd="sng" w="1817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61" name="Google Shape;61;p17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63" name="Google Shape;63;p17"/>
          <p:cNvCxnSpPr/>
          <p:nvPr/>
        </p:nvCxnSpPr>
        <p:spPr>
          <a:xfrm flipH="1" rot="10800000">
            <a:off x="1120775" y="1752695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7"/>
          <p:cNvCxnSpPr/>
          <p:nvPr/>
        </p:nvCxnSpPr>
        <p:spPr>
          <a:xfrm flipH="1" rot="10800000">
            <a:off x="1120775" y="6000677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7"/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10501905" y="1896521"/>
            <a:ext cx="272402" cy="27239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cap="flat" cmpd="sng" w="1817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>
            <p:ph idx="3" type="body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6.jp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hyperlink" Target="https://towardsdatascience.com/5-reasons-why-jupyter-notebooks-suck-4dc201e27086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3.jp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nteract/papermill" TargetMode="External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hyperlink" Target="https://cloud.google.com/solutions/machine-learning/mlops-continuous-delivery-and-automation-pipelines-in-machine-learning" TargetMode="External"/><Relationship Id="rId5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hyperlink" Target="https://cloud.google.com/solutions/machine-learning/mlops-continuous-delivery-and-automation-pipelines-in-machine-learn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towardsdatascience.com/data-scientists-your-variable-names-are-awful-heres-how-to-fix-them-89053d2855be" TargetMode="External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n.wikipedia.org/wiki/SOLID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ocs.python.org/3/library/typing.html" TargetMode="External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ocs.python.org/3/library/typing.html" TargetMode="External"/><Relationship Id="rId4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made-ml-in-prod-2021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jpg"/><Relationship Id="rId4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Relationship Id="rId4" Type="http://schemas.openxmlformats.org/officeDocument/2006/relationships/hyperlink" Target="https://hydra.cc/docs/intro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jpg"/><Relationship Id="rId4" Type="http://schemas.openxmlformats.org/officeDocument/2006/relationships/hyperlink" Target="https://www.python.org/dev/peps/pep-0008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Relationship Id="rId4" Type="http://schemas.openxmlformats.org/officeDocument/2006/relationships/hyperlink" Target="https://github.com/psf/black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stackoverflow.com/questions/448271/what-is-init-py-for" TargetMode="External"/><Relationship Id="rId4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Relationship Id="rId4" Type="http://schemas.openxmlformats.org/officeDocument/2006/relationships/hyperlink" Target="https://docs.python.org/3/distutils/setupscript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1.jpg"/><Relationship Id="rId4" Type="http://schemas.openxmlformats.org/officeDocument/2006/relationships/image" Target="../media/image82.jpg"/><Relationship Id="rId5" Type="http://schemas.openxmlformats.org/officeDocument/2006/relationships/image" Target="../media/image84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towardsdatascience.com/testing-ml-77cb2089317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://www.youtube.com/watch?v=u5NxhpjW4To" TargetMode="External"/><Relationship Id="rId4" Type="http://schemas.openxmlformats.org/officeDocument/2006/relationships/image" Target="../media/image88.jpg"/><Relationship Id="rId5" Type="http://schemas.openxmlformats.org/officeDocument/2006/relationships/hyperlink" Target="http://www.youtube.com/watch?v=2mhaT3KWFwU" TargetMode="External"/><Relationship Id="rId6" Type="http://schemas.openxmlformats.org/officeDocument/2006/relationships/image" Target="../media/image9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idx="1" type="body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600"/>
              <a:buNone/>
            </a:pPr>
            <a:r>
              <a:rPr lang="ru-RU" sz="3000"/>
              <a:t>Михаил Марюфич, MLE</a:t>
            </a:r>
            <a:endParaRPr sz="3000"/>
          </a:p>
        </p:txBody>
      </p:sp>
      <p:sp>
        <p:nvSpPr>
          <p:cNvPr id="100" name="Google Shape;100;p1"/>
          <p:cNvSpPr txBox="1"/>
          <p:nvPr>
            <p:ph idx="3" type="body"/>
          </p:nvPr>
        </p:nvSpPr>
        <p:spPr>
          <a:xfrm>
            <a:off x="544425" y="3305875"/>
            <a:ext cx="8945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428"/>
              </a:lnSpc>
              <a:spcBef>
                <a:spcPts val="0"/>
              </a:spcBef>
              <a:spcAft>
                <a:spcPts val="1500"/>
              </a:spcAft>
              <a:buSzPts val="5200"/>
              <a:buNone/>
            </a:pPr>
            <a:r>
              <a:rPr lang="ru-RU" sz="4200">
                <a:solidFill>
                  <a:srgbClr val="333333"/>
                </a:solidFill>
                <a:highlight>
                  <a:srgbClr val="FFFFFF"/>
                </a:highlight>
              </a:rPr>
              <a:t>Production Python code</a:t>
            </a:r>
            <a:endParaRPr sz="4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e5c7e92ce_0_6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Python</a:t>
            </a:r>
            <a:endParaRPr/>
          </a:p>
        </p:txBody>
      </p:sp>
      <p:pic>
        <p:nvPicPr>
          <p:cNvPr id="164" name="Google Shape;164;gce5c7e92ce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500" y="1226167"/>
            <a:ext cx="4780867" cy="478086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ce5c7e92ce_0_62"/>
          <p:cNvSpPr txBox="1"/>
          <p:nvPr/>
        </p:nvSpPr>
        <p:spPr>
          <a:xfrm>
            <a:off x="700225" y="1908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ru-RU" sz="1800">
                <a:solidFill>
                  <a:srgbClr val="595959"/>
                </a:solidFill>
              </a:rPr>
              <a:t>Динамическая типизация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ru-RU" sz="1800">
                <a:solidFill>
                  <a:srgbClr val="595959"/>
                </a:solidFill>
              </a:rPr>
              <a:t>Интерпретируемый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e5c7e92ce_0_13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Python</a:t>
            </a:r>
            <a:endParaRPr/>
          </a:p>
        </p:txBody>
      </p:sp>
      <p:sp>
        <p:nvSpPr>
          <p:cNvPr id="171" name="Google Shape;171;gce5c7e92ce_0_131"/>
          <p:cNvSpPr txBox="1"/>
          <p:nvPr/>
        </p:nvSpPr>
        <p:spPr>
          <a:xfrm>
            <a:off x="700225" y="1908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-"/>
            </a:pPr>
            <a:r>
              <a:rPr lang="ru-RU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Динамическая типизация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-"/>
            </a:pPr>
            <a:r>
              <a:rPr lang="ru-RU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Интерпретируемый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-"/>
            </a:pPr>
            <a:r>
              <a:rPr lang="ru-RU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Огромное количество готовых пакетов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-"/>
            </a:pPr>
            <a:r>
              <a:rPr lang="ru-RU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В ML стандарт de facto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" name="Google Shape;172;gce5c7e92ce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400" y="4543125"/>
            <a:ext cx="3539799" cy="19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ce5c7e92ce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50" y="1179301"/>
            <a:ext cx="5198799" cy="14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ce5c7e92ce_0_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9525" y="2595975"/>
            <a:ext cx="3844374" cy="21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ce5c7e92ce_0_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2550" y="3488982"/>
            <a:ext cx="2970536" cy="8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ce5c7e92ce_0_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6548" y="5001175"/>
            <a:ext cx="3254225" cy="13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9c0476d85_0_4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Jupyter</a:t>
            </a:r>
            <a:endParaRPr/>
          </a:p>
        </p:txBody>
      </p:sp>
      <p:pic>
        <p:nvPicPr>
          <p:cNvPr id="182" name="Google Shape;182;gc9c0476d85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674" y="1734850"/>
            <a:ext cx="4154649" cy="481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e5c7e92ce_0_149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188" name="Google Shape;188;gce5c7e92ce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650" y="1784360"/>
            <a:ext cx="11496696" cy="5123202"/>
          </a:xfrm>
          <a:prstGeom prst="rect">
            <a:avLst/>
          </a:prstGeom>
          <a:noFill/>
          <a:ln>
            <a:noFill/>
          </a:ln>
          <a:effectLst>
            <a:outerShdw blurRad="203200" rotWithShape="0" dir="5400000" dist="92575">
              <a:srgbClr val="000000">
                <a:alpha val="18430"/>
              </a:srgbClr>
            </a:outerShdw>
          </a:effectLst>
        </p:spPr>
      </p:pic>
      <p:sp>
        <p:nvSpPr>
          <p:cNvPr id="189" name="Google Shape;189;gce5c7e92ce_0_14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Jupyter Notebook</a:t>
            </a:r>
            <a:endParaRPr/>
          </a:p>
        </p:txBody>
      </p:sp>
      <p:sp>
        <p:nvSpPr>
          <p:cNvPr id="190" name="Google Shape;190;gce5c7e92ce_0_149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e5c7e92ce_0_149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6" name="Google Shape;196;gce5c7e92ce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2300" y="1709575"/>
            <a:ext cx="6303251" cy="5067127"/>
          </a:xfrm>
          <a:prstGeom prst="rect">
            <a:avLst/>
          </a:prstGeom>
          <a:noFill/>
          <a:ln>
            <a:noFill/>
          </a:ln>
          <a:effectLst>
            <a:outerShdw blurRad="203200" rotWithShape="0" dir="5400000" dist="92575">
              <a:srgbClr val="000000">
                <a:alpha val="18430"/>
              </a:srgbClr>
            </a:outerShdw>
          </a:effectLst>
        </p:spPr>
      </p:pic>
      <p:sp>
        <p:nvSpPr>
          <p:cNvPr id="197" name="Google Shape;197;gce5c7e92ce_0_155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Jupyter Notebook</a:t>
            </a:r>
            <a:endParaRPr/>
          </a:p>
        </p:txBody>
      </p:sp>
      <p:sp>
        <p:nvSpPr>
          <p:cNvPr id="198" name="Google Shape;198;gce5c7e92ce_0_155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ce5c7e92ce_0_155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gce5c7e92ce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0225" y="1715025"/>
            <a:ext cx="7342074" cy="4990399"/>
          </a:xfrm>
          <a:prstGeom prst="rect">
            <a:avLst/>
          </a:prstGeom>
          <a:noFill/>
          <a:ln>
            <a:noFill/>
          </a:ln>
          <a:effectLst>
            <a:outerShdw blurRad="203200" rotWithShape="0" dir="5400000" dist="92575">
              <a:srgbClr val="000000">
                <a:alpha val="18430"/>
              </a:srgbClr>
            </a:outerShdw>
          </a:effectLst>
        </p:spPr>
      </p:pic>
      <p:sp>
        <p:nvSpPr>
          <p:cNvPr id="205" name="Google Shape;205;gce5c7e92ce_0_16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Jupyter Notebook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e5c7e92ce_0_234"/>
          <p:cNvSpPr txBox="1"/>
          <p:nvPr>
            <p:ph idx="1" type="body"/>
          </p:nvPr>
        </p:nvSpPr>
        <p:spPr>
          <a:xfrm>
            <a:off x="397925" y="18090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Font typeface="Proxima Nova"/>
              <a:buChar char="-"/>
            </a:pPr>
            <a:r>
              <a:rPr lang="ru-RU"/>
              <a:t>Можно строить графики</a:t>
            </a:r>
            <a:br>
              <a:rPr lang="ru-RU"/>
            </a:br>
            <a:endParaRPr/>
          </a:p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Font typeface="Proxima Nova"/>
              <a:buChar char="-"/>
            </a:pPr>
            <a:r>
              <a:rPr lang="ru-RU"/>
              <a:t>Удобно делать отчеты</a:t>
            </a:r>
            <a:br>
              <a:rPr lang="ru-RU"/>
            </a:br>
            <a:endParaRPr/>
          </a:p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Font typeface="Proxima Nova"/>
              <a:buChar char="-"/>
            </a:pPr>
            <a:r>
              <a:rPr lang="ru-RU"/>
              <a:t>Удобно изучать новые </a:t>
            </a:r>
            <a:br>
              <a:rPr lang="ru-RU"/>
            </a:br>
            <a:r>
              <a:rPr lang="ru-RU"/>
              <a:t>пакеты</a:t>
            </a:r>
            <a:br>
              <a:rPr lang="ru-RU"/>
            </a:br>
            <a:endParaRPr/>
          </a:p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Font typeface="Proxima Nova"/>
              <a:buChar char="-"/>
            </a:pPr>
            <a:r>
              <a:rPr lang="ru-RU"/>
              <a:t>Прост в установке</a:t>
            </a:r>
            <a:br>
              <a:rPr lang="ru-RU"/>
            </a:br>
            <a:endParaRPr/>
          </a:p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Font typeface="Proxima Nova"/>
              <a:buChar char="-"/>
            </a:pPr>
            <a:r>
              <a:rPr lang="ru-RU"/>
              <a:t>Легко развернуть на </a:t>
            </a:r>
            <a:br>
              <a:rPr lang="ru-RU"/>
            </a:br>
            <a:r>
              <a:rPr lang="ru-RU"/>
              <a:t>удаленном сервере</a:t>
            </a:r>
            <a:endParaRPr/>
          </a:p>
        </p:txBody>
      </p:sp>
      <p:pic>
        <p:nvPicPr>
          <p:cNvPr id="211" name="Google Shape;211;gce5c7e92ce_0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300" y="1501850"/>
            <a:ext cx="6466388" cy="4473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ce5c7e92ce_0_23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Jupyter Notebook - достоинства</a:t>
            </a:r>
            <a:endParaRPr/>
          </a:p>
        </p:txBody>
      </p:sp>
      <p:sp>
        <p:nvSpPr>
          <p:cNvPr id="213" name="Google Shape;213;gce5c7e92ce_0_234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e5c7e92ce_0_294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6096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ru-RU" sz="2200"/>
              <a:t>Проблемы с версионированием в гите</a:t>
            </a:r>
            <a:br>
              <a:rPr lang="ru-RU" sz="2200"/>
            </a:br>
            <a:endParaRPr sz="2200"/>
          </a:p>
          <a:p>
            <a:pPr indent="-444500" lvl="0" marL="6096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ru-RU" sz="2200"/>
              <a:t>Слабая IDE</a:t>
            </a:r>
            <a:br>
              <a:rPr lang="ru-RU" sz="2200"/>
            </a:br>
            <a:endParaRPr sz="2200"/>
          </a:p>
          <a:p>
            <a:pPr indent="-444500" lvl="0" marL="6096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ru-RU" sz="2200"/>
              <a:t>Сложно тестировать код</a:t>
            </a:r>
            <a:br>
              <a:rPr lang="ru-RU" sz="2200"/>
            </a:br>
            <a:endParaRPr sz="2200"/>
          </a:p>
          <a:p>
            <a:pPr indent="-444500" lvl="0" marL="6096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ru-RU" sz="2200"/>
              <a:t>Позволяет выполнять ячейки </a:t>
            </a:r>
            <a:br>
              <a:rPr lang="ru-RU" sz="2200"/>
            </a:br>
            <a:r>
              <a:rPr lang="ru-RU" sz="2200"/>
              <a:t>в произвольном порядке</a:t>
            </a:r>
            <a:endParaRPr sz="2200"/>
          </a:p>
          <a:p>
            <a:pPr indent="-444500" lvl="0" marL="6096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t/>
            </a:r>
            <a:endParaRPr sz="2200"/>
          </a:p>
          <a:p>
            <a:pPr indent="-444500" lvl="0" marL="6096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ru-RU" sz="2200"/>
              <a:t>Плохой пользовательский опыт </a:t>
            </a:r>
            <a:br>
              <a:rPr lang="ru-RU" sz="2200"/>
            </a:br>
            <a:r>
              <a:rPr lang="ru-RU" sz="2200"/>
              <a:t>при запуске длительных вычислений </a:t>
            </a:r>
            <a:endParaRPr sz="2200"/>
          </a:p>
        </p:txBody>
      </p:sp>
      <p:pic>
        <p:nvPicPr>
          <p:cNvPr id="219" name="Google Shape;219;gce5c7e92ce_0_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340" y="937992"/>
            <a:ext cx="5068664" cy="562193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ce5c7e92ce_0_29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Jupyter Notebook - недостатки</a:t>
            </a:r>
            <a:endParaRPr/>
          </a:p>
        </p:txBody>
      </p:sp>
      <p:sp>
        <p:nvSpPr>
          <p:cNvPr id="221" name="Google Shape;221;gce5c7e92ce_0_294"/>
          <p:cNvSpPr txBox="1"/>
          <p:nvPr/>
        </p:nvSpPr>
        <p:spPr>
          <a:xfrm>
            <a:off x="5114125" y="6457800"/>
            <a:ext cx="8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https://towardsdatascience.com/5-reasons-why-jupyter-notebooks-suck-4dc201e27086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e5c7e92ce_0_139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Еще про ноутбуки</a:t>
            </a:r>
            <a:endParaRPr/>
          </a:p>
        </p:txBody>
      </p:sp>
      <p:pic>
        <p:nvPicPr>
          <p:cNvPr id="227" name="Google Shape;227;gce5c7e92ce_0_1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75" y="1726750"/>
            <a:ext cx="4636451" cy="23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ce5c7e92ce_0_1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175" y="1372848"/>
            <a:ext cx="5344250" cy="26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ce5c7e92ce_0_13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726" y="4188323"/>
            <a:ext cx="4777575" cy="250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e5c7e92ce_0_1478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ce5c7e92ce_0_1478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ce5c7e92ce_0_1478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Еще про ноутбуки</a:t>
            </a:r>
            <a:endParaRPr/>
          </a:p>
        </p:txBody>
      </p:sp>
      <p:pic>
        <p:nvPicPr>
          <p:cNvPr id="237" name="Google Shape;237;gce5c7e92ce_0_1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975" y="1611793"/>
            <a:ext cx="5903225" cy="164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ce5c7e92ce_0_1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200" y="3037225"/>
            <a:ext cx="7794073" cy="373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cebe4a4426_0_22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cebe4a4426_0_22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cebe4a4426_0_22"/>
          <p:cNvSpPr txBox="1"/>
          <p:nvPr/>
        </p:nvSpPr>
        <p:spPr>
          <a:xfrm>
            <a:off x="2512577" y="4680400"/>
            <a:ext cx="70269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e5c7e92ce_0_1486"/>
          <p:cNvSpPr txBox="1"/>
          <p:nvPr/>
        </p:nvSpPr>
        <p:spPr>
          <a:xfrm>
            <a:off x="8800650" y="6315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https://github.com/nteract/papermill</a:t>
            </a:r>
            <a:endParaRPr/>
          </a:p>
        </p:txBody>
      </p:sp>
      <p:pic>
        <p:nvPicPr>
          <p:cNvPr id="244" name="Google Shape;244;gce5c7e92ce_0_14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775" y="1707700"/>
            <a:ext cx="9477177" cy="428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ce5c7e92ce_0_148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Еще про ноутбуки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ce5c7e92ce_0_357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ce5c7e92ce_0_357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ce5c7e92ce_0_357"/>
          <p:cNvSpPr txBox="1"/>
          <p:nvPr/>
        </p:nvSpPr>
        <p:spPr>
          <a:xfrm>
            <a:off x="319027" y="4268575"/>
            <a:ext cx="70269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 чем же нам тогда программировать?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ce5c7e92ce_0_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333" y="729634"/>
            <a:ext cx="4393467" cy="439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ce5c7e92ce_0_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901" y="1498800"/>
            <a:ext cx="5150734" cy="38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ce5c7e92ce_0_363"/>
          <p:cNvSpPr txBox="1"/>
          <p:nvPr/>
        </p:nvSpPr>
        <p:spPr>
          <a:xfrm>
            <a:off x="2063067" y="5361867"/>
            <a:ext cx="71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PyCharm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gce5c7e92ce_0_363"/>
          <p:cNvSpPr txBox="1"/>
          <p:nvPr/>
        </p:nvSpPr>
        <p:spPr>
          <a:xfrm>
            <a:off x="7664367" y="5283667"/>
            <a:ext cx="71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VS CODE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e5c7e92ce_0_431"/>
          <p:cNvSpPr txBox="1"/>
          <p:nvPr>
            <p:ph idx="1" type="body"/>
          </p:nvPr>
        </p:nvSpPr>
        <p:spPr>
          <a:xfrm>
            <a:off x="1120775" y="1784350"/>
            <a:ext cx="105531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/>
              <a:t>Качественный продакшн код должен обладать следующими характеристиками (top-5): </a:t>
            </a:r>
            <a:endParaRPr sz="2000"/>
          </a:p>
          <a:p>
            <a:pPr indent="-431800" lvl="0" marL="6096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 Читаемый </a:t>
            </a:r>
            <a:endParaRPr sz="2000"/>
          </a:p>
          <a:p>
            <a:pPr indent="-431800" lvl="0" marL="6096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 Эффективный </a:t>
            </a:r>
            <a:endParaRPr sz="2000"/>
          </a:p>
          <a:p>
            <a:pPr indent="-431800" lvl="0" marL="6096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 Модульный </a:t>
            </a:r>
            <a:endParaRPr sz="2000"/>
          </a:p>
          <a:p>
            <a:pPr indent="-431800" lvl="0" marL="6096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 Содержащий тесты и прописанные exceptions </a:t>
            </a:r>
            <a:endParaRPr sz="2000"/>
          </a:p>
          <a:p>
            <a:pPr indent="-431800" lvl="0" marL="6096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 Задокументированный</a:t>
            </a:r>
            <a:endParaRPr sz="2000"/>
          </a:p>
          <a:p>
            <a:pPr indent="-431800" lvl="0" marL="6096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/>
              <a:t>Характеристики продакшн проекта: 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/>
              <a:t>- </a:t>
            </a:r>
            <a:r>
              <a:rPr b="1" lang="ru-RU" sz="2000"/>
              <a:t>Версионирование</a:t>
            </a:r>
            <a:r>
              <a:rPr lang="ru-RU" sz="2000"/>
              <a:t> 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/>
              <a:t>- </a:t>
            </a:r>
            <a:r>
              <a:rPr b="1" lang="ru-RU" sz="2000"/>
              <a:t>Удобная структура</a:t>
            </a:r>
            <a:endParaRPr b="1"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/>
              <a:t>- </a:t>
            </a:r>
            <a:r>
              <a:rPr b="1" lang="ru-RU" sz="2000"/>
              <a:t>Явные зависимости</a:t>
            </a:r>
            <a:endParaRPr b="1" sz="2000"/>
          </a:p>
        </p:txBody>
      </p:sp>
      <p:sp>
        <p:nvSpPr>
          <p:cNvPr id="266" name="Google Shape;266;gce5c7e92ce_0_43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Характеристики продакшен кода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e5c7e92ce_0_89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MLOPS Level 0</a:t>
            </a:r>
            <a:endParaRPr/>
          </a:p>
        </p:txBody>
      </p:sp>
      <p:pic>
        <p:nvPicPr>
          <p:cNvPr id="272" name="Google Shape;272;gce5c7e92ce_0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50" y="2315625"/>
            <a:ext cx="10629576" cy="39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ce5c7e92ce_0_893"/>
          <p:cNvSpPr txBox="1"/>
          <p:nvPr/>
        </p:nvSpPr>
        <p:spPr>
          <a:xfrm>
            <a:off x="1249200" y="1911525"/>
            <a:ext cx="482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DS делает модели</a:t>
            </a:r>
            <a:endParaRPr sz="1800"/>
          </a:p>
        </p:txBody>
      </p:sp>
      <p:sp>
        <p:nvSpPr>
          <p:cNvPr id="274" name="Google Shape;274;gce5c7e92ce_0_893"/>
          <p:cNvSpPr txBox="1"/>
          <p:nvPr/>
        </p:nvSpPr>
        <p:spPr>
          <a:xfrm>
            <a:off x="2023950" y="6324900"/>
            <a:ext cx="106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https://cloud.google.com/solutions/machine-learning/mlops-continuous-delivery-and-automation-pipelines-in-machine-learning</a:t>
            </a:r>
            <a:endParaRPr/>
          </a:p>
        </p:txBody>
      </p:sp>
      <p:pic>
        <p:nvPicPr>
          <p:cNvPr id="275" name="Google Shape;275;gce5c7e92ce_0_8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850" y="355501"/>
            <a:ext cx="2897475" cy="17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e5c7e92ce_0_816"/>
          <p:cNvSpPr txBox="1"/>
          <p:nvPr/>
        </p:nvSpPr>
        <p:spPr>
          <a:xfrm>
            <a:off x="427975" y="190542"/>
            <a:ext cx="62535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gce5c7e92ce_0_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065" y="1433667"/>
            <a:ext cx="2588868" cy="300093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ce5c7e92ce_0_816"/>
          <p:cNvSpPr txBox="1"/>
          <p:nvPr/>
        </p:nvSpPr>
        <p:spPr>
          <a:xfrm>
            <a:off x="1173667" y="4558933"/>
            <a:ext cx="7115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Код построения модели</a:t>
            </a:r>
            <a:br>
              <a:rPr lang="ru-RU" sz="1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- не поревьюен</a:t>
            </a:r>
            <a:br>
              <a:rPr lang="ru-RU" sz="1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- не воспроизводим</a:t>
            </a:r>
            <a:br>
              <a:rPr lang="ru-RU" sz="1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- не обобщаемый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gce5c7e92ce_0_816"/>
          <p:cNvSpPr/>
          <p:nvPr/>
        </p:nvSpPr>
        <p:spPr>
          <a:xfrm>
            <a:off x="4675400" y="3100600"/>
            <a:ext cx="2421300" cy="133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ce5c7e92ce_0_816"/>
          <p:cNvSpPr txBox="1"/>
          <p:nvPr/>
        </p:nvSpPr>
        <p:spPr>
          <a:xfrm>
            <a:off x="7528467" y="4749767"/>
            <a:ext cx="7115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Код использования модели</a:t>
            </a:r>
            <a:br>
              <a:rPr b="1" lang="ru-RU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- Написан бэкендером</a:t>
            </a:r>
            <a:br>
              <a:rPr lang="ru-RU" sz="1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- Он норм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5" name="Google Shape;285;gce5c7e92ce_0_8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833" y="1888001"/>
            <a:ext cx="2750601" cy="275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ce5c7e92ce_0_81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Типичная картина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e5c7e92ce_0_99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MLOPS Level 1</a:t>
            </a:r>
            <a:endParaRPr/>
          </a:p>
        </p:txBody>
      </p:sp>
      <p:sp>
        <p:nvSpPr>
          <p:cNvPr id="292" name="Google Shape;292;gce5c7e92ce_0_991"/>
          <p:cNvSpPr txBox="1"/>
          <p:nvPr/>
        </p:nvSpPr>
        <p:spPr>
          <a:xfrm>
            <a:off x="503050" y="1894750"/>
            <a:ext cx="582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Automated pipeline = prod code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3" name="Google Shape;293;gce5c7e92ce_0_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975" y="1441675"/>
            <a:ext cx="7158351" cy="508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ce5c7e92ce_0_991"/>
          <p:cNvSpPr txBox="1"/>
          <p:nvPr/>
        </p:nvSpPr>
        <p:spPr>
          <a:xfrm>
            <a:off x="2023950" y="6324900"/>
            <a:ext cx="106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https://cloud.google.com/solutions/machine-learning/mlops-continuous-delivery-and-automation-pipelines-in-machine-learning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ce5c7e92ce_0_1088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ce5c7e92ce_0_1088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ce5c7e92ce_0_1088"/>
          <p:cNvSpPr txBox="1"/>
          <p:nvPr/>
        </p:nvSpPr>
        <p:spPr>
          <a:xfrm>
            <a:off x="319027" y="4268575"/>
            <a:ext cx="70269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Поговорим про код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e5c7e92ce_0_440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Читаемый код </a:t>
            </a:r>
            <a:endParaRPr/>
          </a:p>
        </p:txBody>
      </p:sp>
      <p:sp>
        <p:nvSpPr>
          <p:cNvPr id="307" name="Google Shape;307;gce5c7e92ce_0_440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t/>
            </a:r>
            <a:endParaRPr/>
          </a:p>
        </p:txBody>
      </p:sp>
      <p:pic>
        <p:nvPicPr>
          <p:cNvPr id="308" name="Google Shape;308;gce5c7e92ce_0_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00" y="1718733"/>
            <a:ext cx="101600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ce5c7e92ce_0_440"/>
          <p:cNvSpPr txBox="1"/>
          <p:nvPr/>
        </p:nvSpPr>
        <p:spPr>
          <a:xfrm>
            <a:off x="4664200" y="5412967"/>
            <a:ext cx="3999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>
                <a:solidFill>
                  <a:schemeClr val="dk1"/>
                </a:solidFill>
              </a:rPr>
              <a:t>Ревью</a:t>
            </a:r>
            <a:endParaRPr sz="1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e9c477c66_0_0"/>
          <p:cNvSpPr txBox="1"/>
          <p:nvPr>
            <p:ph idx="1" type="body"/>
          </p:nvPr>
        </p:nvSpPr>
        <p:spPr>
          <a:xfrm>
            <a:off x="1120775" y="1784350"/>
            <a:ext cx="9726300" cy="189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Создаем репозиторий до начала работы, а не в её конце!</a:t>
            </a:r>
            <a:endParaRPr/>
          </a:p>
        </p:txBody>
      </p:sp>
      <p:sp>
        <p:nvSpPr>
          <p:cNvPr id="315" name="Google Shape;315;gce9c477c66_0_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Репозиторий</a:t>
            </a:r>
            <a:endParaRPr/>
          </a:p>
        </p:txBody>
      </p:sp>
      <p:sp>
        <p:nvSpPr>
          <p:cNvPr id="316" name="Google Shape;316;gce9c477c66_0_0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gce9c477c6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175" y="2643950"/>
            <a:ext cx="7961500" cy="34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ebe4a4426_0_8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Результаты</a:t>
            </a:r>
            <a:endParaRPr/>
          </a:p>
        </p:txBody>
      </p:sp>
      <p:sp>
        <p:nvSpPr>
          <p:cNvPr id="113" name="Google Shape;113;gcebe4a4426_0_80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gcebe4a4426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375" y="1673600"/>
            <a:ext cx="7411601" cy="46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ce5c7e92ce_0_1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237" y="1752900"/>
            <a:ext cx="6769024" cy="49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ce5c7e92ce_0_109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PULL REQUEST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e5c7e92ce_0_447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09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gce5c7e92ce_0_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833" y="2131300"/>
            <a:ext cx="10745201" cy="203233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ce5c7e92ce_0_447"/>
          <p:cNvSpPr txBox="1"/>
          <p:nvPr/>
        </p:nvSpPr>
        <p:spPr>
          <a:xfrm>
            <a:off x="2945567" y="6406400"/>
            <a:ext cx="1259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https://towardsdatascience.com/data-scientists-your-variable-names-are-awful-heres-how-to-fix-them-89053d2855be</a:t>
            </a:r>
            <a:endParaRPr sz="1300"/>
          </a:p>
        </p:txBody>
      </p:sp>
      <p:sp>
        <p:nvSpPr>
          <p:cNvPr id="331" name="Google Shape;331;gce5c7e92ce_0_44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Читаемые названия</a:t>
            </a:r>
            <a:endParaRPr/>
          </a:p>
        </p:txBody>
      </p:sp>
      <p:sp>
        <p:nvSpPr>
          <p:cNvPr id="332" name="Google Shape;332;gce5c7e92ce_0_447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ce5c7e92ce_0_447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e5c7e92ce_0_1107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09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gce5c7e92ce_0_1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833" y="2131300"/>
            <a:ext cx="10745201" cy="203233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ce5c7e92ce_0_1107"/>
          <p:cNvSpPr txBox="1"/>
          <p:nvPr/>
        </p:nvSpPr>
        <p:spPr>
          <a:xfrm>
            <a:off x="2945567" y="6406400"/>
            <a:ext cx="1259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https://towardsdatascience.com/data-scientists-your-variable-names-are-awful-heres-how-to-fix-them-89053d2855be</a:t>
            </a:r>
            <a:endParaRPr sz="1300"/>
          </a:p>
        </p:txBody>
      </p:sp>
      <p:sp>
        <p:nvSpPr>
          <p:cNvPr id="341" name="Google Shape;341;gce5c7e92ce_0_110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Читаемые названия</a:t>
            </a:r>
            <a:endParaRPr/>
          </a:p>
        </p:txBody>
      </p:sp>
      <p:sp>
        <p:nvSpPr>
          <p:cNvPr id="342" name="Google Shape;342;gce5c7e92ce_0_1107"/>
          <p:cNvSpPr txBox="1"/>
          <p:nvPr/>
        </p:nvSpPr>
        <p:spPr>
          <a:xfrm>
            <a:off x="827825" y="4644300"/>
            <a:ext cx="7011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- магические константы </a:t>
            </a:r>
            <a:br>
              <a:rPr lang="ru-RU" sz="1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1900">
                <a:latin typeface="Proxima Nova"/>
                <a:ea typeface="Proxima Nova"/>
                <a:cs typeface="Proxima Nova"/>
                <a:sym typeface="Proxima Nova"/>
              </a:rPr>
              <a:t>- короткие/непонятные/не привязанные к задаче имена переменных 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e5c7e92ce_0_462"/>
          <p:cNvSpPr txBox="1"/>
          <p:nvPr/>
        </p:nvSpPr>
        <p:spPr>
          <a:xfrm>
            <a:off x="2945567" y="6406400"/>
            <a:ext cx="1259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u="sng">
                <a:solidFill>
                  <a:schemeClr val="hlink"/>
                </a:solidFill>
                <a:hlinkClick r:id="rId3"/>
              </a:rPr>
              <a:t>https://towardsdatascience.com/data-scientists-your-variable-names-are-awful-heres-how-to-fix-them-89053d2855be</a:t>
            </a:r>
            <a:endParaRPr sz="1300"/>
          </a:p>
        </p:txBody>
      </p:sp>
      <p:pic>
        <p:nvPicPr>
          <p:cNvPr id="348" name="Google Shape;348;gce5c7e92ce_0_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167" y="1552533"/>
            <a:ext cx="10514835" cy="422636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ce5c7e92ce_0_46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Читаемые названия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e5c7e92ce_0_150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Нет портянкам</a:t>
            </a:r>
            <a:endParaRPr/>
          </a:p>
        </p:txBody>
      </p:sp>
      <p:pic>
        <p:nvPicPr>
          <p:cNvPr descr="Image" id="355" name="Google Shape;355;gce5c7e92ce_0_15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8862" y="1686800"/>
            <a:ext cx="7342074" cy="4990399"/>
          </a:xfrm>
          <a:prstGeom prst="rect">
            <a:avLst/>
          </a:prstGeom>
          <a:noFill/>
          <a:ln>
            <a:noFill/>
          </a:ln>
          <a:effectLst>
            <a:outerShdw blurRad="203200" rotWithShape="0" dir="5400000" dist="92575">
              <a:srgbClr val="000000">
                <a:alpha val="1843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e5c7e92ce_0_473"/>
          <p:cNvSpPr txBox="1"/>
          <p:nvPr>
            <p:ph idx="1" type="body"/>
          </p:nvPr>
        </p:nvSpPr>
        <p:spPr>
          <a:xfrm>
            <a:off x="1119200" y="1684975"/>
            <a:ext cx="108063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ru-RU"/>
              <a:t>Используйте функции и классы, они помогут сделать код обозримым</a:t>
            </a:r>
            <a:endParaRPr/>
          </a:p>
        </p:txBody>
      </p:sp>
      <p:pic>
        <p:nvPicPr>
          <p:cNvPr id="361" name="Google Shape;361;gce5c7e92ce_0_473"/>
          <p:cNvPicPr preferRelativeResize="0"/>
          <p:nvPr/>
        </p:nvPicPr>
        <p:blipFill rotWithShape="1">
          <a:blip r:embed="rId3">
            <a:alphaModFix/>
          </a:blip>
          <a:srcRect b="0" l="-470" r="469" t="0"/>
          <a:stretch/>
        </p:blipFill>
        <p:spPr>
          <a:xfrm>
            <a:off x="1008692" y="2730896"/>
            <a:ext cx="10861264" cy="4040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ce5c7e92ce_0_473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Нет портянкам</a:t>
            </a:r>
            <a:endParaRPr/>
          </a:p>
        </p:txBody>
      </p:sp>
      <p:sp>
        <p:nvSpPr>
          <p:cNvPr id="363" name="Google Shape;363;gce5c7e92ce_0_473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e5c7e92ce_0_1129"/>
          <p:cNvSpPr txBox="1"/>
          <p:nvPr>
            <p:ph idx="1" type="body"/>
          </p:nvPr>
        </p:nvSpPr>
        <p:spPr>
          <a:xfrm>
            <a:off x="692850" y="1675550"/>
            <a:ext cx="11359200" cy="203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95300" lvl="0" marL="1219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ru-RU" sz="3000">
                <a:solidFill>
                  <a:schemeClr val="dk1"/>
                </a:solidFill>
              </a:rPr>
              <a:t>Если функция занимает более 50 строк, то вероятно, её лучше разбить</a:t>
            </a:r>
            <a:endParaRPr sz="3000">
              <a:solidFill>
                <a:schemeClr val="dk1"/>
              </a:solidFill>
            </a:endParaRPr>
          </a:p>
          <a:p>
            <a:pPr indent="-495300" lvl="0" marL="1219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ru-RU" sz="3000">
                <a:solidFill>
                  <a:schemeClr val="dk1"/>
                </a:solidFill>
              </a:rPr>
              <a:t>Если вы копируете код - пора создать функцию. (но можно и раньше)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69" name="Google Shape;369;gce5c7e92ce_0_112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Маленькие функции</a:t>
            </a:r>
            <a:endParaRPr/>
          </a:p>
        </p:txBody>
      </p:sp>
      <p:sp>
        <p:nvSpPr>
          <p:cNvPr id="370" name="Google Shape;370;gce5c7e92ce_0_1129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e9c477c66_0_31"/>
          <p:cNvSpPr txBox="1"/>
          <p:nvPr>
            <p:ph idx="1" type="body"/>
          </p:nvPr>
        </p:nvSpPr>
        <p:spPr>
          <a:xfrm>
            <a:off x="1120775" y="1784350"/>
            <a:ext cx="103932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The Single-responsibility principle: a class should only have a single responsibility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/>
              <a:t>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The Open–closed principle: software entities ... should be open for extension, but closed for modification.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The Liskov substitution principle: objects in a program should be replaceable with instances of their subtypes without altering the correctness of that program 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The Interface segregation principle: many client-specific interfaces are better than one general-purpose interface. 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The Dependency inversion principle: depend upon abstractions, [not] concretions</a:t>
            </a:r>
            <a:endParaRPr sz="2000"/>
          </a:p>
        </p:txBody>
      </p:sp>
      <p:sp>
        <p:nvSpPr>
          <p:cNvPr id="376" name="Google Shape;376;gce9c477c66_0_3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SOLID</a:t>
            </a:r>
            <a:endParaRPr/>
          </a:p>
        </p:txBody>
      </p:sp>
      <p:sp>
        <p:nvSpPr>
          <p:cNvPr id="377" name="Google Shape;377;gce9c477c66_0_31"/>
          <p:cNvSpPr txBox="1"/>
          <p:nvPr/>
        </p:nvSpPr>
        <p:spPr>
          <a:xfrm>
            <a:off x="9192000" y="6378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https://en.wikipedia.org/wiki/SOLID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e9c477c66_0_1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Работа с ресурсами</a:t>
            </a:r>
            <a:endParaRPr/>
          </a:p>
        </p:txBody>
      </p:sp>
      <p:sp>
        <p:nvSpPr>
          <p:cNvPr id="383" name="Google Shape;383;gce9c477c66_0_12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gce9c477c6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900" y="2059200"/>
            <a:ext cx="8888566" cy="28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ce5c7e92ce_0_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075" y="1801350"/>
            <a:ext cx="8925700" cy="45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ce5c7e92ce_0_48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Работа с ресурсами</a:t>
            </a:r>
            <a:endParaRPr/>
          </a:p>
        </p:txBody>
      </p:sp>
      <p:sp>
        <p:nvSpPr>
          <p:cNvPr id="391" name="Google Shape;391;gce5c7e92ce_0_489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ebe4a4426_0_4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Результаты</a:t>
            </a:r>
            <a:endParaRPr/>
          </a:p>
        </p:txBody>
      </p:sp>
      <p:sp>
        <p:nvSpPr>
          <p:cNvPr id="120" name="Google Shape;120;gcebe4a4426_0_47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gcebe4a4426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75" y="2939107"/>
            <a:ext cx="12192001" cy="82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cebe4a4426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3700" y="1743532"/>
            <a:ext cx="4285125" cy="3219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ce5c7e92ce_0_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00" y="2718367"/>
            <a:ext cx="10847500" cy="18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ce5c7e92ce_0_494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ce5c7e92ce_0_494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ce5c7e92ce_0_49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4000"/>
              <a:t>Работа с ресурсами</a:t>
            </a:r>
            <a:endParaRPr sz="4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e5c7e92ce_0_499"/>
          <p:cNvSpPr txBox="1"/>
          <p:nvPr/>
        </p:nvSpPr>
        <p:spPr>
          <a:xfrm>
            <a:off x="7430067" y="6271500"/>
            <a:ext cx="763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https://docs.python.org/3/library/typing.html</a:t>
            </a:r>
            <a:endParaRPr sz="1900"/>
          </a:p>
        </p:txBody>
      </p:sp>
      <p:pic>
        <p:nvPicPr>
          <p:cNvPr id="405" name="Google Shape;405;gce5c7e92ce_0_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67" y="2388933"/>
            <a:ext cx="10675065" cy="172226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ce5c7e92ce_0_499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ce5c7e92ce_0_49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Typing</a:t>
            </a:r>
            <a:endParaRPr/>
          </a:p>
        </p:txBody>
      </p:sp>
      <p:sp>
        <p:nvSpPr>
          <p:cNvPr id="408" name="Google Shape;408;gce5c7e92ce_0_499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e5c7e92ce_0_1326"/>
          <p:cNvSpPr txBox="1"/>
          <p:nvPr/>
        </p:nvSpPr>
        <p:spPr>
          <a:xfrm>
            <a:off x="7430067" y="6271500"/>
            <a:ext cx="763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hlink"/>
                </a:solidFill>
                <a:hlinkClick r:id="rId3"/>
              </a:rPr>
              <a:t>https://docs.python.org/3/library/typing.html</a:t>
            </a:r>
            <a:endParaRPr sz="1900"/>
          </a:p>
        </p:txBody>
      </p:sp>
      <p:sp>
        <p:nvSpPr>
          <p:cNvPr id="414" name="Google Shape;414;gce5c7e92ce_0_1326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ce5c7e92ce_0_132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Typing</a:t>
            </a:r>
            <a:endParaRPr/>
          </a:p>
        </p:txBody>
      </p:sp>
      <p:sp>
        <p:nvSpPr>
          <p:cNvPr id="416" name="Google Shape;416;gce5c7e92ce_0_1326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gce5c7e92ce_0_1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1582857"/>
            <a:ext cx="11717000" cy="3875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e5c7e92ce_0_511"/>
          <p:cNvSpPr txBox="1"/>
          <p:nvPr/>
        </p:nvSpPr>
        <p:spPr>
          <a:xfrm>
            <a:off x="7430067" y="6271500"/>
            <a:ext cx="763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hlink"/>
                </a:solidFill>
                <a:hlinkClick r:id="rId3"/>
              </a:rPr>
              <a:t>https://docs.python.org/3/library/typing.html</a:t>
            </a:r>
            <a:endParaRPr sz="1900"/>
          </a:p>
        </p:txBody>
      </p:sp>
      <p:pic>
        <p:nvPicPr>
          <p:cNvPr id="423" name="Google Shape;423;gce5c7e92ce_0_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33" y="2153067"/>
            <a:ext cx="11785598" cy="230957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ce5c7e92ce_0_511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ce5c7e92ce_0_51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Typing</a:t>
            </a:r>
            <a:endParaRPr/>
          </a:p>
        </p:txBody>
      </p:sp>
      <p:sp>
        <p:nvSpPr>
          <p:cNvPr id="426" name="Google Shape;426;gce5c7e92ce_0_511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e5c7e92ce_0_517"/>
          <p:cNvSpPr txBox="1"/>
          <p:nvPr/>
        </p:nvSpPr>
        <p:spPr>
          <a:xfrm>
            <a:off x="7430067" y="6271500"/>
            <a:ext cx="763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https://docs.python.org/3/library/typing.html</a:t>
            </a:r>
            <a:endParaRPr sz="1900"/>
          </a:p>
        </p:txBody>
      </p:sp>
      <p:pic>
        <p:nvPicPr>
          <p:cNvPr id="432" name="Google Shape;432;gce5c7e92ce_0_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233" y="1411900"/>
            <a:ext cx="10180293" cy="450813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ce5c7e92ce_0_517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ce5c7e92ce_0_517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ce5c7e92ce_0_517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ce5c7e92ce_0_51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Typing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e5c7e92ce_0_523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gce5c7e92ce_0_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701433"/>
            <a:ext cx="10718602" cy="42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ce5c7e92ce_0_523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ce5c7e92ce_0_523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ce5c7e92ce_0_523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Typing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e5c7e92ce_0_529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https://mypy.readthedocs.io/en/stable/cheat_sheet_py3.html</a:t>
            </a:r>
            <a:endParaRPr/>
          </a:p>
        </p:txBody>
      </p:sp>
      <p:pic>
        <p:nvPicPr>
          <p:cNvPr id="451" name="Google Shape;451;gce5c7e92ce_0_529"/>
          <p:cNvPicPr preferRelativeResize="0"/>
          <p:nvPr/>
        </p:nvPicPr>
        <p:blipFill rotWithShape="1">
          <a:blip r:embed="rId3">
            <a:alphaModFix/>
          </a:blip>
          <a:srcRect b="-14429" l="0" r="0" t="14430"/>
          <a:stretch/>
        </p:blipFill>
        <p:spPr>
          <a:xfrm>
            <a:off x="2119396" y="1880367"/>
            <a:ext cx="8417502" cy="309723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ce5c7e92ce_0_52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Проверка типов в python</a:t>
            </a:r>
            <a:endParaRPr/>
          </a:p>
        </p:txBody>
      </p:sp>
      <p:sp>
        <p:nvSpPr>
          <p:cNvPr id="453" name="Google Shape;453;gce5c7e92ce_0_529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ce5c7e92ce_0_1363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ce5c7e92ce_0_1363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ce5c7e92ce_0_1363"/>
          <p:cNvSpPr txBox="1"/>
          <p:nvPr/>
        </p:nvSpPr>
        <p:spPr>
          <a:xfrm>
            <a:off x="319027" y="4268575"/>
            <a:ext cx="70269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Конфигурации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e5c7e92ce_0_535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gce5c7e92ce_0_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717" y="1635817"/>
            <a:ext cx="9861165" cy="408503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ce5c7e92ce_0_535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Конфиг в yaml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ce5c7e92ce_0_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5433"/>
            <a:ext cx="12191998" cy="206714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ce5c7e92ce_0_541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ce5c7e92ce_0_541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ce5c7e92ce_0_54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Считывание конфига из yaml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ebe4a4426_0_34"/>
          <p:cNvSpPr txBox="1"/>
          <p:nvPr/>
        </p:nvSpPr>
        <p:spPr>
          <a:xfrm>
            <a:off x="1319500" y="2395250"/>
            <a:ext cx="10228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arenR"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Создать репозиторий не в зоне </a:t>
            </a:r>
            <a:r>
              <a:rPr lang="ru-RU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https://github.com/made-ml-in-prod-2021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arenR"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Замерджить без approve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arenR"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Написать в readme что-то вроде ololo kek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arenR"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Добавиться в форму и сразу после этого написать в чатик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gcebe4a4426_0_3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Ошибки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ce5c7e92ce_0_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980167"/>
            <a:ext cx="11785603" cy="308643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ce5c7e92ce_0_546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ce5c7e92ce_0_54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Используем конфиги из yaml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ce5c7e92ce_0_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67" y="1517533"/>
            <a:ext cx="8901189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ce5c7e92ce_0_55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DataClasses</a:t>
            </a:r>
            <a:endParaRPr/>
          </a:p>
        </p:txBody>
      </p:sp>
      <p:sp>
        <p:nvSpPr>
          <p:cNvPr id="489" name="Google Shape;489;gce5c7e92ce_0_551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ce5c7e92ce_0_561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gce5c7e92ce_0_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3" y="2100767"/>
            <a:ext cx="11870535" cy="311133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ce5c7e92ce_0_56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DataClasses</a:t>
            </a:r>
            <a:endParaRPr/>
          </a:p>
        </p:txBody>
      </p:sp>
      <p:sp>
        <p:nvSpPr>
          <p:cNvPr id="497" name="Google Shape;497;gce5c7e92ce_0_561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e9c477c66_0_19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ce9c477c66_0_1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Python Object Serialization libraries</a:t>
            </a:r>
            <a:endParaRPr/>
          </a:p>
        </p:txBody>
      </p:sp>
      <p:sp>
        <p:nvSpPr>
          <p:cNvPr id="504" name="Google Shape;504;gce9c477c66_0_19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ce9c477c66_0_19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gce9c477c66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00" y="2630575"/>
            <a:ext cx="4913274" cy="27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ce9c477c66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350" y="3107851"/>
            <a:ext cx="6734171" cy="18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ce5c7e92ce_0_136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>
                <a:latin typeface="Proxima Nova"/>
                <a:ea typeface="Proxima Nova"/>
                <a:cs typeface="Proxima Nova"/>
                <a:sym typeface="Proxima Nova"/>
              </a:rPr>
              <a:t>Посмотрим на конфиг</a:t>
            </a:r>
            <a:endParaRPr sz="5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gce5c7e92ce_0_13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e5c7e92ce_0_1338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Hydra</a:t>
            </a:r>
            <a:endParaRPr/>
          </a:p>
        </p:txBody>
      </p:sp>
      <p:sp>
        <p:nvSpPr>
          <p:cNvPr id="519" name="Google Shape;519;gce5c7e92ce_0_1338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gce5c7e92ce_0_1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" y="2007775"/>
            <a:ext cx="11666216" cy="29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ce5c7e92ce_0_1338"/>
          <p:cNvSpPr txBox="1"/>
          <p:nvPr/>
        </p:nvSpPr>
        <p:spPr>
          <a:xfrm>
            <a:off x="8881950" y="626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https://hydra.cc/docs/intro/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gce5c7e92ce_0_1376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ce5c7e92ce_0_1376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gce5c7e92ce_0_1376"/>
          <p:cNvSpPr txBox="1"/>
          <p:nvPr/>
        </p:nvSpPr>
        <p:spPr>
          <a:xfrm>
            <a:off x="319027" y="4268575"/>
            <a:ext cx="70269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Форматирование и codestyle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e5c7e92ce_0_468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Python convention</a:t>
            </a:r>
            <a:endParaRPr/>
          </a:p>
        </p:txBody>
      </p:sp>
      <p:pic>
        <p:nvPicPr>
          <p:cNvPr id="534" name="Google Shape;534;gce5c7e92ce_0_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167" y="253033"/>
            <a:ext cx="5228901" cy="615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ce5c7e92ce_0_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667" y="2152867"/>
            <a:ext cx="5510633" cy="213226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ce5c7e92ce_0_567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ce5c7e92ce_0_56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Строки в питоне</a:t>
            </a:r>
            <a:endParaRPr/>
          </a:p>
        </p:txBody>
      </p:sp>
      <p:sp>
        <p:nvSpPr>
          <p:cNvPr id="542" name="Google Shape;542;gce5c7e92ce_0_567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ce5c7e92ce_0_567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ce5c7e92ce_0_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667" y="2152867"/>
            <a:ext cx="5510633" cy="213226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ce5c7e92ce_0_572"/>
          <p:cNvSpPr txBox="1"/>
          <p:nvPr/>
        </p:nvSpPr>
        <p:spPr>
          <a:xfrm>
            <a:off x="2445967" y="4954200"/>
            <a:ext cx="71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Всегда используйте что-то одно</a:t>
            </a:r>
            <a:endParaRPr sz="1900"/>
          </a:p>
        </p:txBody>
      </p:sp>
      <p:sp>
        <p:nvSpPr>
          <p:cNvPr id="550" name="Google Shape;550;gce5c7e92ce_0_572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ce5c7e92ce_0_572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ce5c7e92ce_0_572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ce5c7e92ce_0_572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Строки в питоне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ebe4a4426_0_28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Вопрос</a:t>
            </a:r>
            <a:endParaRPr/>
          </a:p>
        </p:txBody>
      </p:sp>
      <p:pic>
        <p:nvPicPr>
          <p:cNvPr id="134" name="Google Shape;134;gcebe4a4426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5" y="1794125"/>
            <a:ext cx="12149577" cy="31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ce5c7e92ce_0_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60167"/>
            <a:ext cx="11492547" cy="509463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ce5c7e92ce_0_578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ce5c7e92ce_0_578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Форматирование строк в питоне</a:t>
            </a:r>
            <a:endParaRPr/>
          </a:p>
        </p:txBody>
      </p:sp>
      <p:sp>
        <p:nvSpPr>
          <p:cNvPr id="561" name="Google Shape;561;gce5c7e92ce_0_578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e5c7e92ce_0_583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PEP8</a:t>
            </a:r>
            <a:endParaRPr/>
          </a:p>
        </p:txBody>
      </p:sp>
      <p:sp>
        <p:nvSpPr>
          <p:cNvPr id="567" name="Google Shape;567;gce5c7e92ce_0_583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gce5c7e92ce_0_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438" y="1693138"/>
            <a:ext cx="8529226" cy="479767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ce5c7e92ce_0_583"/>
          <p:cNvSpPr txBox="1"/>
          <p:nvPr/>
        </p:nvSpPr>
        <p:spPr>
          <a:xfrm>
            <a:off x="8513700" y="6490825"/>
            <a:ext cx="56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https://www.python.org/dev/peps/pep-0008/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ce5c7e92ce_0_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276" y="1609574"/>
            <a:ext cx="7603023" cy="467877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ce5c7e92ce_0_588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BLACK</a:t>
            </a:r>
            <a:endParaRPr/>
          </a:p>
        </p:txBody>
      </p:sp>
      <p:sp>
        <p:nvSpPr>
          <p:cNvPr id="576" name="Google Shape;576;gce5c7e92ce_0_588"/>
          <p:cNvSpPr txBox="1"/>
          <p:nvPr/>
        </p:nvSpPr>
        <p:spPr>
          <a:xfrm>
            <a:off x="9110400" y="6412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https://github.com/psf/black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gce5c7e92ce_0_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533" y="1584900"/>
            <a:ext cx="3910880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ce5c7e92ce_0_593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ce5c7e92ce_0_593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BLACK</a:t>
            </a:r>
            <a:endParaRPr/>
          </a:p>
        </p:txBody>
      </p:sp>
      <p:sp>
        <p:nvSpPr>
          <p:cNvPr id="584" name="Google Shape;584;gce5c7e92ce_0_593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ce5c7e92ce_0_593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ce5c7e92ce_0_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00" y="2190450"/>
            <a:ext cx="11654376" cy="320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ce5c7e92ce_0_598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BLACK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ce5c7e92ce_0_1382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ce5c7e92ce_0_1382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gce5c7e92ce_0_1382"/>
          <p:cNvSpPr txBox="1"/>
          <p:nvPr/>
        </p:nvSpPr>
        <p:spPr>
          <a:xfrm>
            <a:off x="319027" y="4268575"/>
            <a:ext cx="70269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Логирование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ce5c7e92ce_0_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383" y="1606633"/>
            <a:ext cx="7960165" cy="48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ce5c7e92ce_0_60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Print vs Logging</a:t>
            </a:r>
            <a:endParaRPr/>
          </a:p>
        </p:txBody>
      </p:sp>
      <p:sp>
        <p:nvSpPr>
          <p:cNvPr id="605" name="Google Shape;605;gce5c7e92ce_0_604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ce5c7e92ce_0_604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gce5c7e92ce_0_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667" y="1532500"/>
            <a:ext cx="8320266" cy="45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ce5c7e92ce_0_609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ce5c7e92ce_0_60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Print vs Logging</a:t>
            </a:r>
            <a:endParaRPr/>
          </a:p>
        </p:txBody>
      </p:sp>
      <p:sp>
        <p:nvSpPr>
          <p:cNvPr id="614" name="Google Shape;614;gce5c7e92ce_0_609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ce5c7e92ce_0_609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gce5c7e92ce_0_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33" y="1523133"/>
            <a:ext cx="10160000" cy="49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ce5c7e92ce_0_61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Kibana</a:t>
            </a:r>
            <a:endParaRPr/>
          </a:p>
        </p:txBody>
      </p:sp>
      <p:sp>
        <p:nvSpPr>
          <p:cNvPr id="622" name="Google Shape;622;gce5c7e92ce_0_614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ce5c7e92ce_0_614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ce5c7e92ce_0_619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gce5c7e92ce_0_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566" y="1656067"/>
            <a:ext cx="6908834" cy="503983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ce5c7e92ce_0_61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PLEASE, DON’T</a:t>
            </a:r>
            <a:endParaRPr/>
          </a:p>
        </p:txBody>
      </p:sp>
      <p:sp>
        <p:nvSpPr>
          <p:cNvPr id="631" name="Google Shape;631;gce5c7e92ce_0_619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ce5c7e92ce_0_619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7df174ce7_0_0"/>
          <p:cNvSpPr txBox="1"/>
          <p:nvPr>
            <p:ph idx="1" type="body"/>
          </p:nvPr>
        </p:nvSpPr>
        <p:spPr>
          <a:xfrm>
            <a:off x="1120775" y="1784350"/>
            <a:ext cx="99387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ru-RU"/>
              <a:t>Почему, как и зачем DS используют python?</a:t>
            </a:r>
            <a:endParaRPr/>
          </a:p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ru-RU"/>
              <a:t>Советы по читаемому коду на python</a:t>
            </a:r>
            <a:endParaRPr/>
          </a:p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ru-RU"/>
              <a:t>Организация и дистрибьюция кода на python</a:t>
            </a:r>
            <a:endParaRPr/>
          </a:p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ru-RU"/>
              <a:t>Виртуальные окружения и менеджеры зависимостей</a:t>
            </a:r>
            <a:endParaRPr/>
          </a:p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ru-RU"/>
              <a:t>Демо проект с регрессией</a:t>
            </a:r>
            <a:endParaRPr/>
          </a:p>
        </p:txBody>
      </p:sp>
      <p:sp>
        <p:nvSpPr>
          <p:cNvPr id="140" name="Google Shape;140;gc7df174ce7_0_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ce5c7e92ce_0_1398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ce5c7e92ce_0_1398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gce5c7e92ce_0_1398"/>
          <p:cNvSpPr txBox="1"/>
          <p:nvPr/>
        </p:nvSpPr>
        <p:spPr>
          <a:xfrm>
            <a:off x="319027" y="4268575"/>
            <a:ext cx="70269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Документирование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ce5c7e92ce_0_625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gce5c7e92ce_0_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533" y="1615233"/>
            <a:ext cx="6616799" cy="48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ce5c7e92ce_0_625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SELF-DOCUMENTED</a:t>
            </a:r>
            <a:endParaRPr/>
          </a:p>
        </p:txBody>
      </p:sp>
      <p:sp>
        <p:nvSpPr>
          <p:cNvPr id="647" name="Google Shape;647;gce5c7e92ce_0_625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ce5c7e92ce_0_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733" y="1435567"/>
            <a:ext cx="6360267" cy="527613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ce5c7e92ce_0_63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Документация</a:t>
            </a:r>
            <a:endParaRPr/>
          </a:p>
        </p:txBody>
      </p:sp>
      <p:sp>
        <p:nvSpPr>
          <p:cNvPr id="654" name="Google Shape;654;gce5c7e92ce_0_630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gce5c7e92ce_0_1405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ce5c7e92ce_0_1405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ce5c7e92ce_0_1405"/>
          <p:cNvSpPr txBox="1"/>
          <p:nvPr/>
        </p:nvSpPr>
        <p:spPr>
          <a:xfrm>
            <a:off x="111200" y="4255300"/>
            <a:ext cx="72618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Организация и дистрибьюция Python кода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e5c7e92ce_0_654"/>
          <p:cNvSpPr txBox="1"/>
          <p:nvPr>
            <p:ph idx="1" type="body"/>
          </p:nvPr>
        </p:nvSpPr>
        <p:spPr>
          <a:xfrm>
            <a:off x="1120775" y="1784350"/>
            <a:ext cx="9803100" cy="124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09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Модуль это просто файл .py</a:t>
            </a:r>
            <a:br>
              <a:rPr lang="ru-RU"/>
            </a:br>
            <a:br>
              <a:rPr lang="ru-RU"/>
            </a:br>
            <a:r>
              <a:rPr lang="ru-RU"/>
              <a:t>Там могут быть </a:t>
            </a:r>
            <a:br>
              <a:rPr lang="ru-RU"/>
            </a:br>
            <a:r>
              <a:rPr lang="ru-RU"/>
              <a:t> - импорты других модулей</a:t>
            </a:r>
            <a:br>
              <a:rPr lang="ru-RU"/>
            </a:br>
            <a:r>
              <a:rPr lang="ru-RU"/>
              <a:t> - объявления функций, классов, переменных</a:t>
            </a:r>
            <a:br>
              <a:rPr lang="ru-RU"/>
            </a:br>
            <a:r>
              <a:rPr lang="ru-RU"/>
              <a:t> - исполняемый код</a:t>
            </a:r>
            <a:endParaRPr/>
          </a:p>
        </p:txBody>
      </p:sp>
      <p:sp>
        <p:nvSpPr>
          <p:cNvPr id="667" name="Google Shape;667;gce5c7e92ce_0_65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Модуль</a:t>
            </a:r>
            <a:endParaRPr/>
          </a:p>
        </p:txBody>
      </p:sp>
      <p:sp>
        <p:nvSpPr>
          <p:cNvPr id="668" name="Google Shape;668;gce5c7e92ce_0_654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gce5c7e92ce_0_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242" y="1564792"/>
            <a:ext cx="5647424" cy="509463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ce5c7e92ce_0_65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Модуль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ce5c7e92ce_0_664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09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Пакет это просто папка с модулями</a:t>
            </a:r>
            <a:br>
              <a:rPr lang="ru-RU"/>
            </a:br>
            <a:br>
              <a:rPr lang="ru-RU"/>
            </a:br>
            <a:r>
              <a:rPr lang="ru-RU"/>
              <a:t>Там могут быть </a:t>
            </a:r>
            <a:br>
              <a:rPr lang="ru-RU"/>
            </a:br>
            <a:r>
              <a:rPr lang="ru-RU"/>
              <a:t> - Модули</a:t>
            </a:r>
            <a:br>
              <a:rPr lang="ru-RU"/>
            </a:br>
            <a:r>
              <a:rPr lang="ru-RU"/>
              <a:t> - Вложенные пакеты</a:t>
            </a:r>
            <a:br>
              <a:rPr lang="ru-RU"/>
            </a:br>
            <a:r>
              <a:rPr lang="ru-RU"/>
              <a:t> - __init__.py</a:t>
            </a:r>
            <a:endParaRPr/>
          </a:p>
        </p:txBody>
      </p:sp>
      <p:pic>
        <p:nvPicPr>
          <p:cNvPr id="680" name="Google Shape;680;gce5c7e92ce_0_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233" y="2347800"/>
            <a:ext cx="5023935" cy="31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ce5c7e92ce_0_66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Пакет</a:t>
            </a:r>
            <a:endParaRPr/>
          </a:p>
        </p:txBody>
      </p:sp>
      <p:sp>
        <p:nvSpPr>
          <p:cNvPr id="682" name="Google Shape;682;gce5c7e92ce_0_664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ce5c7e92ce_0_664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ce5c7e92ce_0_670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6096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При импорте пакета (</a:t>
            </a:r>
            <a:r>
              <a:rPr b="1" lang="ru-RU" sz="2000"/>
              <a:t>import package,</a:t>
            </a:r>
            <a:r>
              <a:rPr lang="ru-RU" sz="2000"/>
              <a:t> </a:t>
            </a:r>
            <a:r>
              <a:rPr b="1" lang="ru-RU" sz="2000"/>
              <a:t>from my_cool_lib import package</a:t>
            </a:r>
            <a:r>
              <a:rPr lang="ru-RU" sz="2000"/>
              <a:t> )</a:t>
            </a:r>
            <a:br>
              <a:rPr lang="ru-RU" sz="2000"/>
            </a:br>
            <a:r>
              <a:rPr lang="ru-RU" sz="2000"/>
              <a:t>импортируется только __init__.py (выполняется все то, что написано внутри)</a:t>
            </a:r>
            <a:br>
              <a:rPr lang="ru-RU" sz="2000"/>
            </a:br>
            <a:endParaRPr sz="2000"/>
          </a:p>
          <a:p>
            <a:pPr indent="-431800" lvl="0" marL="6096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 sz="2000"/>
              <a:t>Служит фасадом</a:t>
            </a:r>
            <a:endParaRPr sz="2000"/>
          </a:p>
        </p:txBody>
      </p:sp>
      <p:sp>
        <p:nvSpPr>
          <p:cNvPr id="689" name="Google Shape;689;gce5c7e92ce_0_670"/>
          <p:cNvSpPr txBox="1"/>
          <p:nvPr/>
        </p:nvSpPr>
        <p:spPr>
          <a:xfrm>
            <a:off x="5533900" y="6091833"/>
            <a:ext cx="814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hlink"/>
                </a:solidFill>
                <a:hlinkClick r:id="rId3"/>
              </a:rPr>
              <a:t>https://stackoverflow.com/questions/448271/what-is-init-py-for</a:t>
            </a:r>
            <a:endParaRPr sz="1900"/>
          </a:p>
        </p:txBody>
      </p:sp>
      <p:pic>
        <p:nvPicPr>
          <p:cNvPr id="690" name="Google Shape;690;gce5c7e92ce_0_6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633" y="3824064"/>
            <a:ext cx="8839467" cy="2267767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ce5c7e92ce_0_67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__init__.py</a:t>
            </a:r>
            <a:endParaRPr/>
          </a:p>
        </p:txBody>
      </p:sp>
      <p:sp>
        <p:nvSpPr>
          <p:cNvPr id="692" name="Google Shape;692;gce5c7e92ce_0_670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ce5c7e92ce_0_677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09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ce5c7e92ce_0_677"/>
          <p:cNvSpPr txBox="1"/>
          <p:nvPr/>
        </p:nvSpPr>
        <p:spPr>
          <a:xfrm>
            <a:off x="6349233" y="6091833"/>
            <a:ext cx="762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https://klen.github.io/create-python-packages.html</a:t>
            </a:r>
            <a:endParaRPr sz="1900"/>
          </a:p>
        </p:txBody>
      </p:sp>
      <p:pic>
        <p:nvPicPr>
          <p:cNvPr id="699" name="Google Shape;699;gce5c7e92ce_0_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433" y="1687300"/>
            <a:ext cx="5857799" cy="39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ce5c7e92ce_0_67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Структура проекта</a:t>
            </a:r>
            <a:endParaRPr/>
          </a:p>
        </p:txBody>
      </p:sp>
      <p:sp>
        <p:nvSpPr>
          <p:cNvPr id="701" name="Google Shape;701;gce5c7e92ce_0_677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ce5c7e92ce_0_677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gce5c7e92ce_0_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00" y="1630067"/>
            <a:ext cx="11109398" cy="454745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ce5c7e92ce_0_684"/>
          <p:cNvSpPr txBox="1"/>
          <p:nvPr/>
        </p:nvSpPr>
        <p:spPr>
          <a:xfrm>
            <a:off x="6238067" y="6324400"/>
            <a:ext cx="835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hlink"/>
                </a:solidFill>
                <a:hlinkClick r:id="rId4"/>
              </a:rPr>
              <a:t>https://docs.python.org/3/distutils/setupscript.html</a:t>
            </a:r>
            <a:endParaRPr sz="1900"/>
          </a:p>
        </p:txBody>
      </p:sp>
      <p:sp>
        <p:nvSpPr>
          <p:cNvPr id="709" name="Google Shape;709;gce5c7e92ce_0_68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setup.py</a:t>
            </a:r>
            <a:endParaRPr/>
          </a:p>
        </p:txBody>
      </p:sp>
      <p:sp>
        <p:nvSpPr>
          <p:cNvPr id="710" name="Google Shape;710;gce5c7e92ce_0_684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ce5c7e92ce_0_684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 b="15898" l="0" r="0" t="0"/>
          <a:stretch/>
        </p:blipFill>
        <p:spPr>
          <a:xfrm>
            <a:off x="0" y="0"/>
            <a:ext cx="122363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-1" y="3753853"/>
            <a:ext cx="7411454" cy="25354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319027" y="4268575"/>
            <a:ext cx="70269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Какие языки мы используем для production?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gce5c7e92ce_0_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000" y="234599"/>
            <a:ext cx="5266398" cy="638880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ce5c7e92ce_0_690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ce5c7e92ce_0_69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setup.py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e5c7e92ce_0_1418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Semantic Versioning</a:t>
            </a:r>
            <a:endParaRPr/>
          </a:p>
        </p:txBody>
      </p:sp>
      <p:pic>
        <p:nvPicPr>
          <p:cNvPr id="724" name="Google Shape;724;gce5c7e92ce_0_1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50" y="1662550"/>
            <a:ext cx="8068876" cy="50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ce5c7e92ce_0_696"/>
          <p:cNvSpPr txBox="1"/>
          <p:nvPr>
            <p:ph idx="1" type="body"/>
          </p:nvPr>
        </p:nvSpPr>
        <p:spPr>
          <a:xfrm>
            <a:off x="1075600" y="1179300"/>
            <a:ext cx="10715700" cy="121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14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python Пsetup.py sdist</a:t>
            </a:r>
            <a:endParaRPr sz="14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14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pytho setup.py sdist</a:t>
            </a:r>
            <a:endParaRPr sz="14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Проект, содержащий setup.py можно собрать </a:t>
            </a:r>
            <a:br>
              <a:rPr lang="ru-RU"/>
            </a:br>
            <a:r>
              <a:rPr lang="ru-RU"/>
              <a:t>&gt; </a:t>
            </a:r>
            <a:r>
              <a:rPr b="1" lang="ru-RU"/>
              <a:t>python setup.py sdist </a:t>
            </a:r>
            <a:r>
              <a:rPr lang="ru-RU"/>
              <a:t>-&gt; my_project.tar.gz </a:t>
            </a:r>
            <a:br>
              <a:rPr lang="ru-RU"/>
            </a:br>
            <a:br>
              <a:rPr lang="ru-RU"/>
            </a:br>
            <a:r>
              <a:rPr lang="ru-RU"/>
              <a:t>Этот пакет можно устанавливать и распространять</a:t>
            </a:r>
            <a:br>
              <a:rPr lang="ru-RU"/>
            </a:br>
            <a:r>
              <a:rPr lang="ru-RU"/>
              <a:t>&gt; </a:t>
            </a:r>
            <a:r>
              <a:rPr b="1" lang="ru-RU"/>
              <a:t>pip</a:t>
            </a:r>
            <a:r>
              <a:rPr lang="ru-RU"/>
              <a:t> </a:t>
            </a:r>
            <a:r>
              <a:rPr b="1" lang="ru-RU"/>
              <a:t>install my_project.tar.gz</a:t>
            </a:r>
            <a:endParaRPr b="1"/>
          </a:p>
        </p:txBody>
      </p:sp>
      <p:sp>
        <p:nvSpPr>
          <p:cNvPr id="730" name="Google Shape;730;gce5c7e92ce_0_69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Дистрибьюция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gce5c7e92ce_0_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67" y="1717767"/>
            <a:ext cx="2699833" cy="269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ce5c7e92ce_0_7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098" y="1898300"/>
            <a:ext cx="2699834" cy="269983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ce5c7e92ce_0_701"/>
          <p:cNvSpPr txBox="1"/>
          <p:nvPr/>
        </p:nvSpPr>
        <p:spPr>
          <a:xfrm>
            <a:off x="1420733" y="4558933"/>
            <a:ext cx="71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Pypi</a:t>
            </a:r>
            <a:endParaRPr sz="1900"/>
          </a:p>
        </p:txBody>
      </p:sp>
      <p:sp>
        <p:nvSpPr>
          <p:cNvPr id="738" name="Google Shape;738;gce5c7e92ce_0_701"/>
          <p:cNvSpPr txBox="1"/>
          <p:nvPr/>
        </p:nvSpPr>
        <p:spPr>
          <a:xfrm>
            <a:off x="4106800" y="4904800"/>
            <a:ext cx="71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Gemfury</a:t>
            </a:r>
            <a:endParaRPr sz="1900"/>
          </a:p>
        </p:txBody>
      </p:sp>
      <p:pic>
        <p:nvPicPr>
          <p:cNvPr id="739" name="Google Shape;739;gce5c7e92ce_0_7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6667" y="2954787"/>
            <a:ext cx="4809400" cy="11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ce5c7e92ce_0_70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Репозитории пакетов</a:t>
            </a:r>
            <a:endParaRPr/>
          </a:p>
        </p:txBody>
      </p:sp>
      <p:sp>
        <p:nvSpPr>
          <p:cNvPr id="741" name="Google Shape;741;gce5c7e92ce_0_701"/>
          <p:cNvSpPr txBox="1"/>
          <p:nvPr/>
        </p:nvSpPr>
        <p:spPr>
          <a:xfrm>
            <a:off x="1933600" y="1176250"/>
            <a:ext cx="91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gce5c7e92ce_0_1412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ce5c7e92ce_0_1412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ce5c7e92ce_0_1412"/>
          <p:cNvSpPr txBox="1"/>
          <p:nvPr/>
        </p:nvSpPr>
        <p:spPr>
          <a:xfrm>
            <a:off x="1701475" y="4255300"/>
            <a:ext cx="72618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Зависимости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ce5c7e92ce_0_714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pip install -r requirements.txt</a:t>
            </a:r>
            <a:br>
              <a:rPr b="1" lang="ru-RU"/>
            </a:br>
            <a:br>
              <a:rPr b="1" lang="ru-RU"/>
            </a:br>
            <a:endParaRPr b="1"/>
          </a:p>
        </p:txBody>
      </p:sp>
      <p:pic>
        <p:nvPicPr>
          <p:cNvPr id="754" name="Google Shape;754;gce5c7e92ce_0_7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167" y="2607233"/>
            <a:ext cx="7327767" cy="337223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ce5c7e92ce_0_71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Зависимости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ce5c7e92ce_0_720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gce5c7e92ce_0_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267" y="2607200"/>
            <a:ext cx="6370034" cy="403436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ce5c7e92ce_0_720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ce5c7e92ce_0_72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Виртуальные окружения</a:t>
            </a:r>
            <a:endParaRPr/>
          </a:p>
        </p:txBody>
      </p:sp>
      <p:sp>
        <p:nvSpPr>
          <p:cNvPr id="764" name="Google Shape;764;gce5c7e92ce_0_720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ce5c7e92ce_0_720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gce5c7e92ce_0_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300" y="1566967"/>
            <a:ext cx="8069834" cy="5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ce5c7e92ce_0_72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VENV структура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ce5c7e92ce_0_726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ce5c7e92ce_0_726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ce5c7e92ce_0_731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VENV структура - bin</a:t>
            </a:r>
            <a:endParaRPr/>
          </a:p>
        </p:txBody>
      </p:sp>
      <p:pic>
        <p:nvPicPr>
          <p:cNvPr id="779" name="Google Shape;779;gce5c7e92ce_0_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600" y="1468133"/>
            <a:ext cx="5367186" cy="509463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ce5c7e92ce_0_731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ce5c7e92ce_0_73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ce5c7e92ce_0_731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ce5c7e92ce_0_731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gce5c7e92ce_0_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833" y="1446067"/>
            <a:ext cx="9780500" cy="4986398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ce5c7e92ce_0_736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ce5c7e92ce_0_73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00"/>
                </a:solidFill>
              </a:rPr>
              <a:t>VENV структура - site-packages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ce5c7e92ce_0_736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ce5c7e92ce_0_736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e5c7e92ce_0_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Языки для production</a:t>
            </a:r>
            <a:endParaRPr/>
          </a:p>
        </p:txBody>
      </p:sp>
      <p:pic>
        <p:nvPicPr>
          <p:cNvPr id="153" name="Google Shape;153;gce5c7e92c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520" y="0"/>
            <a:ext cx="4200481" cy="237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ce5c7e92c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67" y="1161667"/>
            <a:ext cx="4834468" cy="270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ce5c7e92c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4583" y="2644274"/>
            <a:ext cx="2837767" cy="318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ce5c7e92c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700" y="3866867"/>
            <a:ext cx="2705199" cy="27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ce5c7e92ce_0_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ce5c7e92ce_0_0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ce5c7e92ce_0_741"/>
          <p:cNvSpPr txBox="1"/>
          <p:nvPr/>
        </p:nvSpPr>
        <p:spPr>
          <a:xfrm>
            <a:off x="1470167" y="2187233"/>
            <a:ext cx="7115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444500" lvl="0" marL="6096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b="1" lang="ru-RU" sz="2200">
                <a:latin typeface="Proxima Nova"/>
                <a:ea typeface="Proxima Nova"/>
                <a:cs typeface="Proxima Nova"/>
                <a:sym typeface="Proxima Nova"/>
              </a:rPr>
              <a:t>virtualenv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44500" lvl="0" marL="6096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b="1" lang="ru-RU" sz="2200">
                <a:latin typeface="Proxima Nova"/>
                <a:ea typeface="Proxima Nova"/>
                <a:cs typeface="Proxima Nova"/>
                <a:sym typeface="Proxima Nova"/>
              </a:rPr>
              <a:t>virtualenvwrapper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44500" lvl="0" marL="6096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b="1" lang="ru-RU" sz="2200">
                <a:latin typeface="Proxima Nova"/>
                <a:ea typeface="Proxima Nova"/>
                <a:cs typeface="Proxima Nova"/>
                <a:sym typeface="Proxima Nova"/>
              </a:rPr>
              <a:t>conda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44500" lvl="0" marL="6096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b="1" lang="ru-RU" sz="2200">
                <a:latin typeface="Proxima Nova"/>
                <a:ea typeface="Proxima Nova"/>
                <a:cs typeface="Proxima Nova"/>
                <a:sym typeface="Proxima Nova"/>
              </a:rPr>
              <a:t>pyenv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44500" lvl="0" marL="6096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b="1" lang="ru-RU" sz="2200">
                <a:latin typeface="Proxima Nova"/>
                <a:ea typeface="Proxima Nova"/>
                <a:cs typeface="Proxima Nova"/>
                <a:sym typeface="Proxima Nova"/>
              </a:rPr>
              <a:t>poetry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8" name="Google Shape;798;gce5c7e92ce_0_74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Инструменты для контроля виртуальных окружений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gcebe4a4426_0_63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cebe4a4426_0_63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gcebe4a4426_0_63"/>
          <p:cNvSpPr txBox="1"/>
          <p:nvPr/>
        </p:nvSpPr>
        <p:spPr>
          <a:xfrm>
            <a:off x="625700" y="4255300"/>
            <a:ext cx="72618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Структура DS проекта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gce5c7e92ce_0_7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33" y="1867433"/>
            <a:ext cx="10392264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ce5c7e92ce_0_74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 проект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gce5c7e92ce_0_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067" y="1433167"/>
            <a:ext cx="7935900" cy="51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ce5c7e92ce_0_751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ce5c7e92ce_0_751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ce5c7e92ce_0_75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Cookiecutter DS template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gce5c7e92ce_0_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783" y="1716275"/>
            <a:ext cx="9550443" cy="5094634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ce5c7e92ce_0_75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Cookiecutter DS template</a:t>
            </a:r>
            <a:endParaRPr/>
          </a:p>
        </p:txBody>
      </p:sp>
      <p:sp>
        <p:nvSpPr>
          <p:cNvPr id="826" name="Google Shape;826;gce5c7e92ce_0_756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gce5c7e92ce_0_1458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ce5c7e92ce_0_1458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gce5c7e92ce_0_1458"/>
          <p:cNvSpPr txBox="1"/>
          <p:nvPr/>
        </p:nvSpPr>
        <p:spPr>
          <a:xfrm>
            <a:off x="1701475" y="4255300"/>
            <a:ext cx="72618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Тестирование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gce5c7e92ce_0_1439"/>
          <p:cNvPicPr preferRelativeResize="0"/>
          <p:nvPr/>
        </p:nvPicPr>
        <p:blipFill rotWithShape="1">
          <a:blip r:embed="rId3">
            <a:alphaModFix/>
          </a:blip>
          <a:srcRect b="8089" l="-1530" r="1530" t="-8090"/>
          <a:stretch/>
        </p:blipFill>
        <p:spPr>
          <a:xfrm>
            <a:off x="1550533" y="1372828"/>
            <a:ext cx="7934034" cy="2127433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gce5c7e92ce_0_1439"/>
          <p:cNvSpPr txBox="1"/>
          <p:nvPr/>
        </p:nvSpPr>
        <p:spPr>
          <a:xfrm>
            <a:off x="1591167" y="4386267"/>
            <a:ext cx="933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1. Код без тестов  -- это сломанный код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2. Даже если всё работает сейчас, вы сломаете его завтра. Без тестов вы не узнаете об этом.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3. Заставляет вас писать код лучше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4. Легче владеть кодом коллективно</a:t>
            </a:r>
            <a:endParaRPr sz="1900"/>
          </a:p>
        </p:txBody>
      </p:sp>
      <p:sp>
        <p:nvSpPr>
          <p:cNvPr id="840" name="Google Shape;840;gce5c7e92ce_0_143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Зачем тесты?</a:t>
            </a:r>
            <a:endParaRPr/>
          </a:p>
        </p:txBody>
      </p:sp>
      <p:sp>
        <p:nvSpPr>
          <p:cNvPr id="841" name="Google Shape;841;gce5c7e92ce_0_1439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a1c0b3423_0_0"/>
          <p:cNvSpPr txBox="1"/>
          <p:nvPr>
            <p:ph idx="1" type="body"/>
          </p:nvPr>
        </p:nvSpPr>
        <p:spPr>
          <a:xfrm>
            <a:off x="1120775" y="1784350"/>
            <a:ext cx="10107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17391"/>
              </a:lnSpc>
              <a:spcBef>
                <a:spcPts val="4500"/>
              </a:spcBef>
              <a:spcAft>
                <a:spcPts val="0"/>
              </a:spcAft>
              <a:buSzPts val="2500"/>
              <a:buFont typeface="Proxima Nova"/>
              <a:buAutoNum type="arabicParenR"/>
            </a:pPr>
            <a:r>
              <a:rPr lang="ru-RU" sz="2500">
                <a:solidFill>
                  <a:srgbClr val="292929"/>
                </a:solidFill>
                <a:highlight>
                  <a:srgbClr val="FFFFFF"/>
                </a:highlight>
              </a:rPr>
              <a:t>Pre-train tests to ensure correct implementation</a:t>
            </a:r>
            <a:endParaRPr sz="2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739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lnSpc>
                <a:spcPct val="117391"/>
              </a:lnSpc>
              <a:spcBef>
                <a:spcPts val="2900"/>
              </a:spcBef>
              <a:spcAft>
                <a:spcPts val="0"/>
              </a:spcAft>
              <a:buSzPts val="2500"/>
              <a:buFont typeface="Proxima Nova"/>
              <a:buAutoNum type="arabicParenR"/>
            </a:pPr>
            <a:r>
              <a:rPr lang="ru-RU" sz="2500">
                <a:solidFill>
                  <a:srgbClr val="292929"/>
                </a:solidFill>
                <a:highlight>
                  <a:srgbClr val="FFFFFF"/>
                </a:highlight>
              </a:rPr>
              <a:t>Post-train tests to ensure expected learned behaviour</a:t>
            </a:r>
            <a:endParaRPr sz="2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47" name="Google Shape;847;g7a1c0b3423_0_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Статья про тестирование в ML</a:t>
            </a:r>
            <a:endParaRPr/>
          </a:p>
        </p:txBody>
      </p:sp>
      <p:sp>
        <p:nvSpPr>
          <p:cNvPr id="848" name="Google Shape;848;g7a1c0b3423_0_0"/>
          <p:cNvSpPr txBox="1"/>
          <p:nvPr>
            <p:ph idx="4" type="body"/>
          </p:nvPr>
        </p:nvSpPr>
        <p:spPr>
          <a:xfrm>
            <a:off x="6884613" y="636215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https://towardsdatascience.com/testing-ml-77cb2089317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Fest Online 2020&#10;ML REPA Track https://ods.ai/tracks/ml-repa-df2020&#10;&#10;Тестирование пока еще редко применяется в Data Science. Но у него много плюсов! Задача выступления - рассказать какие инструменты лучше подходят для DS и на примерах показать как ими пользоваться.&#10;&#10;Вы научитесь писать тесты с помощью PyTest и Hypothesis, что является необходимой базой. Кроме того будет обзор плагинов к PyTest и дополнительных библиотек, с помощью которых можно писать более специфические тесты для данных и генерить их.&#10;&#10;В одном видео собрано все, что нужно чтобы начать писать качественные тесты. Это описания библиотек, особенности тестового кода и очень много примеров.&#10;&#10;Посмотреть эфир и список треков и организаторов: https://datafest.ru/2020/&#10;Зарегистрироваться на фест и получить доступ к трекам: https://ods.ai/events/datafest2020&#10;Вступить в сообщество: https://ods.ai/&#10;&#10;Соцсети Data Fest:&#10;https://t.me/datafest&#10;https://vk.com/datafest" id="853" name="Google Shape;853;gce5c7e92ce_0_1449" title="Julia Antokhina: Testing for Data Science Hands-on Guide (RU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199" y="2065176"/>
            <a:ext cx="5286625" cy="39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ce5c7e92ce_0_144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Доклады про тестирование</a:t>
            </a:r>
            <a:endParaRPr/>
          </a:p>
        </p:txBody>
      </p:sp>
      <p:pic>
        <p:nvPicPr>
          <p:cNvPr descr="Когда DS-команда выкатила в модель в прод и начала измерять качество её работы возникают проблемы, которые трудно предвидеть на этапе разработки:&#10;1. На новых данных модель показывает заметно худшее качество, чем на валидационной выборке.&#10;2. Модель выдает ошибки на нормальных примерах, которые не встречались в тренировочной выборке.&#10;3. Модель работает неожиданно медленно.&#10; &#10;А еще бывает, что глубина проявления этих проблем зависит от конкретного члена команды, который готовил модель.&#10;&#10;Чтобы минимизировать шанс возникновения этих проблем, необходимо тестировать код, который готовит фичи и вызывает обученную модель. В этом докладе будет рассказано какие подходы к автоматизированному тестированию существуют и как они могут нам помочь." id="855" name="Google Shape;855;gce5c7e92ce_0_1449" title="Как тестировать DS-код, Алексей Могильников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475" y="2065176"/>
            <a:ext cx="5286625" cy="396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